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 id="2147483671" r:id="rId2"/>
  </p:sldMasterIdLst>
  <p:notesMasterIdLst>
    <p:notesMasterId r:id="rId101"/>
  </p:notesMasterIdLst>
  <p:sldIdLst>
    <p:sldId id="256" r:id="rId3"/>
    <p:sldId id="257" r:id="rId4"/>
    <p:sldId id="262" r:id="rId5"/>
    <p:sldId id="263" r:id="rId6"/>
    <p:sldId id="264" r:id="rId7"/>
    <p:sldId id="267" r:id="rId8"/>
    <p:sldId id="268" r:id="rId9"/>
    <p:sldId id="397" r:id="rId10"/>
    <p:sldId id="409" r:id="rId11"/>
    <p:sldId id="408" r:id="rId12"/>
    <p:sldId id="269" r:id="rId13"/>
    <p:sldId id="270" r:id="rId14"/>
    <p:sldId id="374" r:id="rId15"/>
    <p:sldId id="375" r:id="rId16"/>
    <p:sldId id="388" r:id="rId17"/>
    <p:sldId id="395" r:id="rId18"/>
    <p:sldId id="400" r:id="rId19"/>
    <p:sldId id="377" r:id="rId20"/>
    <p:sldId id="276" r:id="rId21"/>
    <p:sldId id="277" r:id="rId22"/>
    <p:sldId id="278" r:id="rId23"/>
    <p:sldId id="279" r:id="rId24"/>
    <p:sldId id="280" r:id="rId25"/>
    <p:sldId id="281" r:id="rId26"/>
    <p:sldId id="298" r:id="rId27"/>
    <p:sldId id="299" r:id="rId28"/>
    <p:sldId id="300" r:id="rId29"/>
    <p:sldId id="301" r:id="rId30"/>
    <p:sldId id="303" r:id="rId31"/>
    <p:sldId id="407" r:id="rId32"/>
    <p:sldId id="304" r:id="rId33"/>
    <p:sldId id="403" r:id="rId34"/>
    <p:sldId id="404" r:id="rId35"/>
    <p:sldId id="405" r:id="rId36"/>
    <p:sldId id="308" r:id="rId37"/>
    <p:sldId id="306" r:id="rId38"/>
    <p:sldId id="398" r:id="rId39"/>
    <p:sldId id="309" r:id="rId40"/>
    <p:sldId id="310" r:id="rId41"/>
    <p:sldId id="312" r:id="rId42"/>
    <p:sldId id="313" r:id="rId43"/>
    <p:sldId id="311" r:id="rId44"/>
    <p:sldId id="315" r:id="rId45"/>
    <p:sldId id="399" r:id="rId46"/>
    <p:sldId id="316" r:id="rId47"/>
    <p:sldId id="380" r:id="rId48"/>
    <p:sldId id="386" r:id="rId49"/>
    <p:sldId id="317" r:id="rId50"/>
    <p:sldId id="318" r:id="rId51"/>
    <p:sldId id="319" r:id="rId52"/>
    <p:sldId id="320" r:id="rId53"/>
    <p:sldId id="396" r:id="rId54"/>
    <p:sldId id="321" r:id="rId55"/>
    <p:sldId id="322" r:id="rId56"/>
    <p:sldId id="323" r:id="rId57"/>
    <p:sldId id="402" r:id="rId58"/>
    <p:sldId id="406"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7" r:id="rId72"/>
    <p:sldId id="338" r:id="rId73"/>
    <p:sldId id="339" r:id="rId74"/>
    <p:sldId id="340" r:id="rId75"/>
    <p:sldId id="341" r:id="rId76"/>
    <p:sldId id="342" r:id="rId77"/>
    <p:sldId id="343" r:id="rId78"/>
    <p:sldId id="344" r:id="rId79"/>
    <p:sldId id="347" r:id="rId80"/>
    <p:sldId id="389" r:id="rId81"/>
    <p:sldId id="381" r:id="rId82"/>
    <p:sldId id="350" r:id="rId83"/>
    <p:sldId id="351" r:id="rId84"/>
    <p:sldId id="352" r:id="rId85"/>
    <p:sldId id="354" r:id="rId86"/>
    <p:sldId id="355" r:id="rId87"/>
    <p:sldId id="356" r:id="rId88"/>
    <p:sldId id="357" r:id="rId89"/>
    <p:sldId id="358" r:id="rId90"/>
    <p:sldId id="383" r:id="rId91"/>
    <p:sldId id="359" r:id="rId92"/>
    <p:sldId id="360" r:id="rId93"/>
    <p:sldId id="401" r:id="rId94"/>
    <p:sldId id="361" r:id="rId95"/>
    <p:sldId id="363" r:id="rId96"/>
    <p:sldId id="364" r:id="rId97"/>
    <p:sldId id="365" r:id="rId98"/>
    <p:sldId id="366" r:id="rId99"/>
    <p:sldId id="367" r:id="rId10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8980" autoAdjust="0"/>
  </p:normalViewPr>
  <p:slideViewPr>
    <p:cSldViewPr snapToGrid="0" snapToObjects="1">
      <p:cViewPr varScale="1">
        <p:scale>
          <a:sx n="146" d="100"/>
          <a:sy n="146" d="100"/>
        </p:scale>
        <p:origin x="176" y="25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45388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This is what happens when you put programmers in your newsroom and give them a little flexibility.</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Shocker,</a:t>
            </a:r>
            <a:r>
              <a:rPr lang="en-US" baseline="0" dirty="0"/>
              <a:t> I know. So this reporter had a list of House members, and they wanted to see how each of their fundraising was going compared to their opponents.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Here’s another one. You may remember this tweet from a couple years ago, when the president said we were hitting ISIS “much harder” after an attack in New York City. The president has a tendency to </a:t>
            </a:r>
            <a:r>
              <a:rPr lang="mr-IN" baseline="0" dirty="0"/>
              <a:t>…</a:t>
            </a:r>
            <a:r>
              <a:rPr lang="en-US" baseline="0" dirty="0"/>
              <a:t> </a:t>
            </a:r>
            <a:r>
              <a:rPr lang="en-US" baseline="0" dirty="0" err="1"/>
              <a:t>exagerate</a:t>
            </a:r>
            <a:r>
              <a:rPr lang="en-US" baseline="0" dirty="0"/>
              <a:t> .. So we wanted to know if this was true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think</a:t>
            </a:r>
            <a:r>
              <a:rPr lang="en-US" baseline="0" dirty="0"/>
              <a:t> this applies to web scraping too, even if you’re not using fancy pants machine learning</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So I wrote code that looked for patterns</a:t>
            </a:r>
            <a:r>
              <a:rPr lang="en-US" baseline="0" dirty="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knew the phone numbers of a few friendly local software nerds! This call went to my colleague Jeremy Bowers.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reporter turned to google. He made it through 88 before he found one who matched other biographical details in the testimony.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extLst>
      <p:ext uri="{BB962C8B-B14F-4D97-AF65-F5344CB8AC3E}">
        <p14:creationId xmlns:p14="http://schemas.microsoft.com/office/powerpoint/2010/main" val="2653740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77707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88106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65265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8880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extLst>
      <p:ext uri="{BB962C8B-B14F-4D97-AF65-F5344CB8AC3E}">
        <p14:creationId xmlns:p14="http://schemas.microsoft.com/office/powerpoint/2010/main" val="2835510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 will do everything in my power to help you pass this class with at least a B-, but I can’t make up assignments you didn’t turn in.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XML, LaTeX</a:t>
            </a:r>
            <a:endParaRPr dirty="0"/>
          </a:p>
          <a:p>
            <a:pPr marL="0" lvl="0" indent="0">
              <a:spcBef>
                <a:spcPts val="0"/>
              </a:spcBef>
              <a:spcAft>
                <a:spcPts val="0"/>
              </a:spcAft>
              <a:buNone/>
            </a:pPr>
            <a:endParaRPr dirty="0"/>
          </a:p>
          <a:p>
            <a:pPr marL="0" lvl="0" indent="0">
              <a:spcBef>
                <a:spcPts val="0"/>
              </a:spcBef>
              <a:spcAft>
                <a:spcPts val="0"/>
              </a:spcAft>
              <a:buNone/>
            </a:pPr>
            <a:r>
              <a:rPr lang="en" dirty="0"/>
              <a:t>HTML: Hypertext markup language</a:t>
            </a:r>
            <a:endParaRPr dirty="0"/>
          </a:p>
          <a:p>
            <a:pPr marL="0" lvl="0" indent="0" rtl="0">
              <a:spcBef>
                <a:spcPts val="0"/>
              </a:spcBef>
              <a:spcAft>
                <a:spcPts val="0"/>
              </a:spcAft>
              <a:buNone/>
            </a:pPr>
            <a:r>
              <a:rPr lang="en" dirty="0"/>
              <a:t>XML: Extensible markup language</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99687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You basically make a thing that looks like a table with pipes and hyphens. You don’t have to be precise about spacing or anything, it figures it out and makes you a nice little table!</a:t>
            </a:r>
            <a:endParaRPr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149202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214376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b="0" i="0">
                <a:latin typeface="Arial" panose="020B0604020202020204" pitchFamily="34" charset="0"/>
                <a:cs typeface="Arial" panose="020B0604020202020204" pitchFamily="34" charset="0"/>
              </a:defRPr>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dirty="0"/>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dirty="0"/>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dirty="0"/>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b="0" i="0">
                <a:latin typeface="Arial" panose="020B0604020202020204" pitchFamily="34" charset="0"/>
                <a:cs typeface="Arial" panose="020B0604020202020204" pitchFamily="3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dirty="0"/>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dirty="0"/>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b="0" i="0">
                <a:latin typeface="Arial" panose="020B0604020202020204" pitchFamily="34" charset="0"/>
                <a:cs typeface="Arial" panose="020B0604020202020204" pitchFamily="34" charset="0"/>
              </a:defRPr>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dirty="0"/>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dirty="0"/>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b="0" i="0">
                <a:solidFill>
                  <a:schemeClr val="lt1"/>
                </a:solidFill>
                <a:latin typeface="Arial" panose="020B0604020202020204" pitchFamily="34" charset="0"/>
                <a:cs typeface="Arial" panose="020B0604020202020204" pitchFamily="34" charset="0"/>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dirty="0"/>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b="0" i="0">
                <a:solidFill>
                  <a:schemeClr val="accent3"/>
                </a:solidFill>
                <a:latin typeface="Arial" panose="020B0604020202020204" pitchFamily="34" charset="0"/>
                <a:ea typeface="Arial" panose="020B0604020202020204" pitchFamily="34" charset="0"/>
                <a:cs typeface="Arial" panose="020B0604020202020204" pitchFamily="34" charset="0"/>
                <a:sym typeface="Alfa Slab One"/>
              </a:defRPr>
            </a:lvl1pPr>
          </a:lstStyle>
          <a:p>
            <a:endParaRPr dirty="0"/>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rPr dirty="0"/>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dirty="0"/>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dirty="0"/>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dirty="0"/>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www.washingtonpost.com/people/andrew-van-dam/"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washingtonpost.com/business/2022/09/09/films-assigned-college/"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Markup_language"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Data Journalism</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US" dirty="0"/>
              <a:t>Northwestern University</a:t>
            </a:r>
            <a:endParaRPr dirty="0"/>
          </a:p>
          <a:p>
            <a:pPr marL="0" lvl="0" indent="0" rtl="0">
              <a:spcBef>
                <a:spcPts val="0"/>
              </a:spcBef>
              <a:spcAft>
                <a:spcPts val="0"/>
              </a:spcAft>
              <a:buNone/>
            </a:pPr>
            <a:r>
              <a:rPr lang="en-US" dirty="0"/>
              <a:t>Sean McMinn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68B8DA3E-8298-F2CB-6CF7-BDC0204CBD46}"/>
              </a:ext>
            </a:extLst>
          </p:cNvPr>
          <p:cNvPicPr>
            <a:picLocks noChangeAspect="1"/>
          </p:cNvPicPr>
          <p:nvPr/>
        </p:nvPicPr>
        <p:blipFill>
          <a:blip r:embed="rId3"/>
          <a:stretch>
            <a:fillRect/>
          </a:stretch>
        </p:blipFill>
        <p:spPr>
          <a:xfrm>
            <a:off x="207002" y="431801"/>
            <a:ext cx="8729996" cy="4131512"/>
          </a:xfrm>
          <a:prstGeom prst="rect">
            <a:avLst/>
          </a:prstGeom>
        </p:spPr>
      </p:pic>
      <p:sp>
        <p:nvSpPr>
          <p:cNvPr id="5" name="Rectangle 4">
            <a:extLst>
              <a:ext uri="{FF2B5EF4-FFF2-40B4-BE49-F238E27FC236}">
                <a16:creationId xmlns:a16="http://schemas.microsoft.com/office/drawing/2014/main" id="{8371A471-518B-814F-FD69-A9302CCFAD9F}"/>
              </a:ext>
            </a:extLst>
          </p:cNvPr>
          <p:cNvSpPr/>
          <p:nvPr/>
        </p:nvSpPr>
        <p:spPr>
          <a:xfrm>
            <a:off x="7857067" y="3303581"/>
            <a:ext cx="694266" cy="2032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FD91A68-1E02-4A08-FED4-3A2EE16757A2}"/>
              </a:ext>
            </a:extLst>
          </p:cNvPr>
          <p:cNvSpPr/>
          <p:nvPr/>
        </p:nvSpPr>
        <p:spPr>
          <a:xfrm>
            <a:off x="592667" y="3514596"/>
            <a:ext cx="7767747" cy="2032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5A89E6-65BC-28F3-75E9-EE7AB1E5A8D6}"/>
              </a:ext>
            </a:extLst>
          </p:cNvPr>
          <p:cNvSpPr/>
          <p:nvPr/>
        </p:nvSpPr>
        <p:spPr>
          <a:xfrm>
            <a:off x="622254" y="3725612"/>
            <a:ext cx="694266" cy="2032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93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190" name="Shape 19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191" name="Shape 191" descr="11392783794_1da70690bf_b.jpg"/>
          <p:cNvPicPr preferRelativeResize="0"/>
          <p:nvPr/>
        </p:nvPicPr>
        <p:blipFill rotWithShape="1">
          <a:blip r:embed="rId3">
            <a:alphaModFix/>
          </a:blip>
          <a:srcRect b="15088"/>
          <a:stretch/>
        </p:blipFill>
        <p:spPr>
          <a:xfrm>
            <a:off x="0" y="315700"/>
            <a:ext cx="9144000" cy="4367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j-lt"/>
              </a:rPr>
              <a:t>Once upon a time...</a:t>
            </a:r>
            <a:endParaRPr dirty="0">
              <a:latin typeface="+mj-lt"/>
            </a:endParaRPr>
          </a:p>
        </p:txBody>
      </p:sp>
      <p:sp>
        <p:nvSpPr>
          <p:cNvPr id="197" name="Shape 19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sz="4800" dirty="0"/>
              <a:t>… the president of the United States sent a tweet.</a:t>
            </a:r>
          </a:p>
          <a:p>
            <a:pPr marL="0" lvl="0" indent="0" algn="r" rtl="0">
              <a:spcBef>
                <a:spcPts val="0"/>
              </a:spcBef>
              <a:spcAft>
                <a:spcPts val="1600"/>
              </a:spcAft>
              <a:buNone/>
            </a:pPr>
            <a:r>
              <a:rPr lang="en-US" sz="4800" dirty="0"/>
              <a:t>(!)</a:t>
            </a:r>
            <a:endParaRPr sz="4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p:txBody>
      </p:sp>
      <p:pic>
        <p:nvPicPr>
          <p:cNvPr id="1028" name="Picture 4" descr="Why and How: Big Data">
            <a:extLst>
              <a:ext uri="{FF2B5EF4-FFF2-40B4-BE49-F238E27FC236}">
                <a16:creationId xmlns:a16="http://schemas.microsoft.com/office/drawing/2014/main" id="{FA2BC7C1-9174-933B-D0ED-8158BF1A3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33" y="1972151"/>
            <a:ext cx="3238724" cy="3238724"/>
          </a:xfrm>
          <a:prstGeom prst="rect">
            <a:avLst/>
          </a:prstGeom>
        </p:spPr>
      </p:pic>
    </p:spTree>
    <p:extLst>
      <p:ext uri="{BB962C8B-B14F-4D97-AF65-F5344CB8AC3E}">
        <p14:creationId xmlns:p14="http://schemas.microsoft.com/office/powerpoint/2010/main" val="345749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5" name="Picture 4" descr="Screen Shot 2018-05-06 at 9.1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784"/>
            <a:ext cx="9084518" cy="5677822"/>
          </a:xfrm>
          <a:prstGeom prst="rect">
            <a:avLst/>
          </a:prstGeom>
        </p:spPr>
      </p:pic>
      <p:sp>
        <p:nvSpPr>
          <p:cNvPr id="2" name="Rectangle 1"/>
          <p:cNvSpPr/>
          <p:nvPr/>
        </p:nvSpPr>
        <p:spPr>
          <a:xfrm>
            <a:off x="2080846" y="2911231"/>
            <a:ext cx="61546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 name="Rectangle 5"/>
          <p:cNvSpPr/>
          <p:nvPr/>
        </p:nvSpPr>
        <p:spPr>
          <a:xfrm>
            <a:off x="5480536" y="2911231"/>
            <a:ext cx="86946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8" name="Rectangle 7"/>
          <p:cNvSpPr/>
          <p:nvPr/>
        </p:nvSpPr>
        <p:spPr>
          <a:xfrm>
            <a:off x="3087075" y="3350847"/>
            <a:ext cx="615464"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9" name="Rectangle 8"/>
          <p:cNvSpPr/>
          <p:nvPr/>
        </p:nvSpPr>
        <p:spPr>
          <a:xfrm>
            <a:off x="3028457" y="3927231"/>
            <a:ext cx="67408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0" name="Rectangle 9"/>
          <p:cNvSpPr/>
          <p:nvPr/>
        </p:nvSpPr>
        <p:spPr>
          <a:xfrm>
            <a:off x="1025768" y="1602154"/>
            <a:ext cx="90853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1" name="Rectangle 10"/>
          <p:cNvSpPr/>
          <p:nvPr/>
        </p:nvSpPr>
        <p:spPr>
          <a:xfrm>
            <a:off x="1963618" y="1602154"/>
            <a:ext cx="508976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2" name="Rectangle 11"/>
          <p:cNvSpPr/>
          <p:nvPr/>
        </p:nvSpPr>
        <p:spPr>
          <a:xfrm>
            <a:off x="2080846" y="1797538"/>
            <a:ext cx="75223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3" name="Rectangle 12"/>
          <p:cNvSpPr/>
          <p:nvPr/>
        </p:nvSpPr>
        <p:spPr>
          <a:xfrm>
            <a:off x="1025768" y="2344615"/>
            <a:ext cx="937850"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4" name="Rectangle 13"/>
          <p:cNvSpPr/>
          <p:nvPr/>
        </p:nvSpPr>
        <p:spPr>
          <a:xfrm>
            <a:off x="1025767" y="4777154"/>
            <a:ext cx="114300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5" name="Rectangle 14"/>
          <p:cNvSpPr/>
          <p:nvPr/>
        </p:nvSpPr>
        <p:spPr>
          <a:xfrm>
            <a:off x="2745157" y="4777154"/>
            <a:ext cx="82061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1143071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pic>
        <p:nvPicPr>
          <p:cNvPr id="9" name="Picture 8">
            <a:extLst>
              <a:ext uri="{FF2B5EF4-FFF2-40B4-BE49-F238E27FC236}">
                <a16:creationId xmlns:a16="http://schemas.microsoft.com/office/drawing/2014/main" id="{955F7D9A-55DE-4F4E-ACE8-FB87C9AFCECE}"/>
              </a:ext>
            </a:extLst>
          </p:cNvPr>
          <p:cNvPicPr>
            <a:picLocks noChangeAspect="1"/>
          </p:cNvPicPr>
          <p:nvPr/>
        </p:nvPicPr>
        <p:blipFill>
          <a:blip r:embed="rId4"/>
          <a:stretch>
            <a:fillRect/>
          </a:stretch>
        </p:blipFill>
        <p:spPr>
          <a:xfrm>
            <a:off x="1739612" y="0"/>
            <a:ext cx="6071176" cy="5143500"/>
          </a:xfrm>
          <a:prstGeom prst="rect">
            <a:avLst/>
          </a:prstGeom>
        </p:spPr>
      </p:pic>
    </p:spTree>
    <p:extLst>
      <p:ext uri="{BB962C8B-B14F-4D97-AF65-F5344CB8AC3E}">
        <p14:creationId xmlns:p14="http://schemas.microsoft.com/office/powerpoint/2010/main" val="1893559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latin typeface="+mn-lt"/>
            </a:endParaRPr>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39" name="Shape 23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a:t>Sean McMinn</a:t>
            </a:r>
            <a:r>
              <a:rPr lang="en" dirty="0"/>
              <a:t>. When I’m not standing up here, I’m busy </a:t>
            </a:r>
            <a:r>
              <a:rPr lang="en-US" dirty="0"/>
              <a:t>at Politico</a:t>
            </a:r>
            <a:r>
              <a:rPr lang="en" dirty="0"/>
              <a:t>, where I </a:t>
            </a:r>
            <a:r>
              <a:rPr lang="en-US" dirty="0"/>
              <a:t>edit graphics and stories based on </a:t>
            </a:r>
            <a:r>
              <a:rPr lang="en-US" sz="4800" dirty="0"/>
              <a:t>*~data~*</a:t>
            </a:r>
            <a:endParaRPr sz="4800" dirty="0"/>
          </a:p>
          <a:p>
            <a:pPr marL="0" lvl="0" indent="0" rtl="0">
              <a:spcBef>
                <a:spcPts val="16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6" name="Shape 24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latin typeface="+mn-lt"/>
            </a:endParaRPr>
          </a:p>
        </p:txBody>
      </p:sp>
      <p:pic>
        <p:nvPicPr>
          <p:cNvPr id="3" name="Picture 2">
            <a:extLst>
              <a:ext uri="{FF2B5EF4-FFF2-40B4-BE49-F238E27FC236}">
                <a16:creationId xmlns:a16="http://schemas.microsoft.com/office/drawing/2014/main" id="{8C345D4B-2818-7F46-B944-CA77671DAD11}"/>
              </a:ext>
            </a:extLst>
          </p:cNvPr>
          <p:cNvPicPr>
            <a:picLocks noChangeAspect="1"/>
          </p:cNvPicPr>
          <p:nvPr/>
        </p:nvPicPr>
        <p:blipFill>
          <a:blip r:embed="rId3"/>
          <a:stretch>
            <a:fillRect/>
          </a:stretch>
        </p:blipFill>
        <p:spPr>
          <a:xfrm>
            <a:off x="1097972" y="574625"/>
            <a:ext cx="6815338" cy="381658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3" name="Shape 25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0" name="Shape 26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7" name="Shape 26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74" name="Shape 27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https://www.nytimes.com/2016/11/13/world/guantanamo-bay-doctors-abuse.html</a:t>
            </a:r>
            <a:endParaRPr sz="11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you’ve created a portfolio piece based on data reporting.</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solidFill>
                  <a:srgbClr val="333333"/>
                </a:solidFill>
                <a:highlight>
                  <a:srgbClr val="FFFFFF"/>
                </a:highlight>
              </a:rPr>
              <a:t>Assessment quiz</a:t>
            </a:r>
          </a:p>
          <a:p>
            <a:pPr marL="114300" indent="0">
              <a:buNone/>
            </a:pPr>
            <a:r>
              <a:rPr lang="en-US" sz="2800" dirty="0" err="1"/>
              <a:t>github.com</a:t>
            </a:r>
            <a:r>
              <a:rPr lang="en-US" sz="2800" dirty="0"/>
              <a:t>/</a:t>
            </a:r>
            <a:r>
              <a:rPr lang="en-US" sz="2800" dirty="0" err="1"/>
              <a:t>shmcminn</a:t>
            </a:r>
            <a:r>
              <a:rPr lang="en-US" sz="2800" dirty="0"/>
              <a:t>/datajournalism-fall22</a:t>
            </a:r>
          </a:p>
          <a:p>
            <a:pPr marL="114300" indent="0">
              <a:buNone/>
            </a:pPr>
            <a:r>
              <a:rPr lang="en-US" sz="2800" b="1" dirty="0"/>
              <a:t>	</a:t>
            </a:r>
            <a:r>
              <a:rPr lang="en-US" sz="2800" dirty="0"/>
              <a:t>=&gt; class 1</a:t>
            </a:r>
          </a:p>
          <a:p>
            <a:pPr marL="0" lvl="0" indent="0" rtl="0">
              <a:spcBef>
                <a:spcPts val="0"/>
              </a:spcBef>
              <a:spcAft>
                <a:spcPts val="1600"/>
              </a:spcAft>
              <a:buNone/>
            </a:pPr>
            <a:endParaRPr sz="3600" dirty="0"/>
          </a:p>
        </p:txBody>
      </p:sp>
    </p:spTree>
    <p:extLst>
      <p:ext uri="{BB962C8B-B14F-4D97-AF65-F5344CB8AC3E}">
        <p14:creationId xmlns:p14="http://schemas.microsoft.com/office/powerpoint/2010/main" val="3278804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We’ll start class with any examples you all saw during the week that are relevant to the kinds of things we’ve been working on. (In general, you are expected to read/watch/absorb the news)</a:t>
            </a:r>
            <a:endParaRPr sz="3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sz="3000" dirty="0"/>
              <a:t>We will also discuss what’s been published in a data journalism newsletter: </a:t>
            </a:r>
            <a:r>
              <a:rPr lang="en-US" sz="3000" dirty="0">
                <a:hlinkClick r:id="rId3"/>
              </a:rPr>
              <a:t>The Department of Data</a:t>
            </a:r>
            <a:r>
              <a:rPr lang="en-US" sz="3000" dirty="0"/>
              <a:t>. Please subscribe (for free) and read. They’re short!  </a:t>
            </a:r>
          </a:p>
        </p:txBody>
      </p:sp>
    </p:spTree>
    <p:extLst>
      <p:ext uri="{BB962C8B-B14F-4D97-AF65-F5344CB8AC3E}">
        <p14:creationId xmlns:p14="http://schemas.microsoft.com/office/powerpoint/2010/main" val="2178523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Pause!</a:t>
            </a:r>
            <a:endParaRPr dirty="0"/>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sz="3000" dirty="0">
                <a:hlinkClick r:id="rId3"/>
              </a:rPr>
              <a:t>https://www.washingtonpost.com/business/2022/09/09/films-assigned-college/</a:t>
            </a:r>
            <a:r>
              <a:rPr lang="en-US" sz="3000" dirty="0"/>
              <a:t> </a:t>
            </a:r>
          </a:p>
          <a:p>
            <a:pPr marL="0" lvl="0" indent="0">
              <a:spcAft>
                <a:spcPts val="1600"/>
              </a:spcAft>
              <a:buNone/>
            </a:pPr>
            <a:r>
              <a:rPr lang="en-US" sz="3000" dirty="0"/>
              <a:t>Let’s do one now!</a:t>
            </a:r>
          </a:p>
        </p:txBody>
      </p:sp>
    </p:spTree>
    <p:extLst>
      <p:ext uri="{BB962C8B-B14F-4D97-AF65-F5344CB8AC3E}">
        <p14:creationId xmlns:p14="http://schemas.microsoft.com/office/powerpoint/2010/main" val="2546523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Pause!</a:t>
            </a:r>
            <a:endParaRPr dirty="0"/>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514350" lvl="0" indent="-514350">
              <a:spcAft>
                <a:spcPts val="1600"/>
              </a:spcAft>
              <a:buAutoNum type="arabicPeriod"/>
            </a:pPr>
            <a:r>
              <a:rPr lang="en-US" sz="3000" dirty="0"/>
              <a:t>Where did he get the data</a:t>
            </a:r>
          </a:p>
          <a:p>
            <a:pPr marL="514350" lvl="0" indent="-514350">
              <a:spcAft>
                <a:spcPts val="1600"/>
              </a:spcAft>
              <a:buAutoNum type="arabicPeriod"/>
            </a:pPr>
            <a:r>
              <a:rPr lang="en-US" sz="3000" dirty="0"/>
              <a:t>What’s the news in the data</a:t>
            </a:r>
          </a:p>
          <a:p>
            <a:pPr marL="514350" lvl="0" indent="-514350">
              <a:spcAft>
                <a:spcPts val="1600"/>
              </a:spcAft>
              <a:buAutoNum type="arabicPeriod"/>
            </a:pPr>
            <a:r>
              <a:rPr lang="en-US" sz="3000" dirty="0"/>
              <a:t>Why did he use this visualization type?</a:t>
            </a:r>
          </a:p>
          <a:p>
            <a:pPr marL="514350" lvl="0" indent="-514350">
              <a:spcAft>
                <a:spcPts val="1600"/>
              </a:spcAft>
              <a:buAutoNum type="arabicPeriod"/>
            </a:pPr>
            <a:r>
              <a:rPr lang="en-US" sz="3000" dirty="0"/>
              <a:t>What are the limitations of the data?  </a:t>
            </a:r>
          </a:p>
        </p:txBody>
      </p:sp>
    </p:spTree>
    <p:extLst>
      <p:ext uri="{BB962C8B-B14F-4D97-AF65-F5344CB8AC3E}">
        <p14:creationId xmlns:p14="http://schemas.microsoft.com/office/powerpoint/2010/main" val="947885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will classes be like?</a:t>
            </a:r>
            <a:endParaRPr dirty="0"/>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At the end of the term, I’ll bring in some other interesting people working in journalism/data/tech/design.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n-US" dirty="0"/>
              <a:t>Share data stories</a:t>
            </a:r>
          </a:p>
          <a:p>
            <a:r>
              <a:rPr lang="en-US" dirty="0"/>
              <a:t>Dept of Data</a:t>
            </a:r>
          </a:p>
          <a:p>
            <a:r>
              <a:rPr lang="en-US" dirty="0"/>
              <a:t>Lecture</a:t>
            </a:r>
          </a:p>
          <a:p>
            <a:r>
              <a:rPr lang="en-US" dirty="0"/>
              <a:t>Introduce assignment </a:t>
            </a:r>
          </a:p>
          <a:p>
            <a:r>
              <a:rPr lang="en-US" dirty="0"/>
              <a:t>Free time (assignment, office hours, leave early)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a:t>The four steps to completing a data story:</a:t>
            </a:r>
          </a:p>
          <a:p>
            <a:pPr marL="514350" lvl="0" indent="-514350" rtl="0">
              <a:spcBef>
                <a:spcPts val="0"/>
              </a:spcBef>
              <a:spcAft>
                <a:spcPts val="1600"/>
              </a:spcAft>
              <a:buFont typeface="+mj-lt"/>
              <a:buAutoNum type="arabicPeriod"/>
            </a:pPr>
            <a:r>
              <a:rPr lang="en-US" sz="3000" dirty="0"/>
              <a:t>Find data</a:t>
            </a:r>
          </a:p>
          <a:p>
            <a:pPr marL="514350" lvl="0" indent="-514350" rtl="0">
              <a:spcBef>
                <a:spcPts val="0"/>
              </a:spcBef>
              <a:spcAft>
                <a:spcPts val="1600"/>
              </a:spcAft>
              <a:buFont typeface="+mj-lt"/>
              <a:buAutoNum type="arabicPeriod"/>
            </a:pPr>
            <a:r>
              <a:rPr lang="en-US" sz="3000" dirty="0"/>
              <a:t>Clean data</a:t>
            </a:r>
          </a:p>
          <a:p>
            <a:pPr marL="514350" lvl="0" indent="-514350" rtl="0">
              <a:spcBef>
                <a:spcPts val="0"/>
              </a:spcBef>
              <a:spcAft>
                <a:spcPts val="1600"/>
              </a:spcAft>
              <a:buFont typeface="+mj-lt"/>
              <a:buAutoNum type="arabicPeriod"/>
            </a:pPr>
            <a:r>
              <a:rPr lang="en-US" sz="3000" dirty="0"/>
              <a:t>Analyze data</a:t>
            </a:r>
          </a:p>
          <a:p>
            <a:pPr marL="514350" lvl="0" indent="-514350" rtl="0">
              <a:spcBef>
                <a:spcPts val="0"/>
              </a:spcBef>
              <a:spcAft>
                <a:spcPts val="1600"/>
              </a:spcAft>
              <a:buFont typeface="+mj-lt"/>
              <a:buAutoNum type="arabicPeriod"/>
            </a:pPr>
            <a:r>
              <a:rPr lang="en-US" sz="3000" dirty="0"/>
              <a:t>Present data</a:t>
            </a:r>
          </a:p>
        </p:txBody>
      </p:sp>
    </p:spTree>
    <p:extLst>
      <p:ext uri="{BB962C8B-B14F-4D97-AF65-F5344CB8AC3E}">
        <p14:creationId xmlns:p14="http://schemas.microsoft.com/office/powerpoint/2010/main" val="1494131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a:t>STEP 1: Finding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Open records, FOIA, some underappreciated databases</a:t>
            </a:r>
            <a:endParaRPr sz="3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2: 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Excel</a:t>
            </a:r>
          </a:p>
          <a:p>
            <a:pPr marL="0" lvl="0" indent="0">
              <a:spcBef>
                <a:spcPts val="0"/>
              </a:spcBef>
              <a:spcAft>
                <a:spcPts val="0"/>
              </a:spcAft>
              <a:buNone/>
            </a:pPr>
            <a:r>
              <a:rPr lang="en-US" sz="3000" dirty="0"/>
              <a:t>Common pitfalls</a:t>
            </a:r>
            <a:endParaRPr sz="3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6A950D05-DBEE-0E5C-CC45-C9F7860669B6}"/>
              </a:ext>
            </a:extLst>
          </p:cNvPr>
          <p:cNvPicPr>
            <a:picLocks noChangeAspect="1"/>
          </p:cNvPicPr>
          <p:nvPr/>
        </p:nvPicPr>
        <p:blipFill>
          <a:blip r:embed="rId3"/>
          <a:stretch>
            <a:fillRect/>
          </a:stretch>
        </p:blipFill>
        <p:spPr>
          <a:xfrm>
            <a:off x="985085" y="0"/>
            <a:ext cx="7173829" cy="5143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3: Analyzing data</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“Interviewing” a dataset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4: Data visualization</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How to make charts suck less</a:t>
            </a:r>
          </a:p>
          <a:p>
            <a:pPr marL="0" lvl="0" indent="0" rtl="0">
              <a:spcBef>
                <a:spcPts val="0"/>
              </a:spcBef>
              <a:spcAft>
                <a:spcPts val="0"/>
              </a:spcAft>
              <a:buNone/>
            </a:pPr>
            <a:r>
              <a:rPr lang="en-US" sz="3000" dirty="0"/>
              <a:t>Easy/free tools</a:t>
            </a:r>
            <a:endParaRPr sz="3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BONUS: Stats for journalists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to sniff out BS and interpret statistics</a:t>
            </a:r>
          </a:p>
          <a:p>
            <a:pPr marL="0" lvl="0" indent="0">
              <a:spcBef>
                <a:spcPts val="0"/>
              </a:spcBef>
              <a:spcAft>
                <a:spcPts val="0"/>
              </a:spcAft>
              <a:buNone/>
            </a:pPr>
            <a:endParaRPr lang="en-US" sz="3000" dirty="0"/>
          </a:p>
          <a:p>
            <a:pPr marL="0" lvl="0" indent="0">
              <a:spcBef>
                <a:spcPts val="0"/>
              </a:spcBef>
              <a:spcAft>
                <a:spcPts val="0"/>
              </a:spcAft>
              <a:buNone/>
            </a:pPr>
            <a:endParaRPr sz="3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Covering government with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Lobbying</a:t>
            </a:r>
          </a:p>
          <a:p>
            <a:pPr marL="0" lvl="0" indent="0">
              <a:spcBef>
                <a:spcPts val="0"/>
              </a:spcBef>
              <a:spcAft>
                <a:spcPts val="0"/>
              </a:spcAft>
              <a:buNone/>
            </a:pPr>
            <a:r>
              <a:rPr lang="en-US" sz="3000" dirty="0"/>
              <a:t>Campaign finance</a:t>
            </a:r>
          </a:p>
          <a:p>
            <a:pPr marL="0" lvl="0" indent="0">
              <a:spcBef>
                <a:spcPts val="0"/>
              </a:spcBef>
              <a:spcAft>
                <a:spcPts val="0"/>
              </a:spcAft>
              <a:buNone/>
            </a:pPr>
            <a:r>
              <a:rPr lang="en-US" sz="3000" dirty="0"/>
              <a:t>Congress and federal agencies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Deconstructing stories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the pros did it, and how you can too</a:t>
            </a:r>
          </a:p>
        </p:txBody>
      </p:sp>
    </p:spTree>
    <p:extLst>
      <p:ext uri="{BB962C8B-B14F-4D97-AF65-F5344CB8AC3E}">
        <p14:creationId xmlns:p14="http://schemas.microsoft.com/office/powerpoint/2010/main" val="1888349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sz="3000" dirty="0"/>
              <a:t>BONUS: What the Hell is an API? (and other questions I was too afraid to ask)</a:t>
            </a:r>
          </a:p>
          <a:p>
            <a:pPr marL="0" indent="0">
              <a:buNone/>
            </a:pPr>
            <a:endParaRPr lang="en" sz="3000" dirty="0"/>
          </a:p>
          <a:p>
            <a:pPr marL="0" lvl="0" indent="0">
              <a:buNone/>
            </a:pPr>
            <a:r>
              <a:rPr lang="en" sz="3000" dirty="0"/>
              <a:t>The industry standard tools data reporters to use to do their jobs</a:t>
            </a:r>
            <a:endParaRPr sz="3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Other things smart people know more about than I do</a:t>
            </a:r>
          </a:p>
          <a:p>
            <a:pPr marL="0" lvl="0" indent="0">
              <a:buNone/>
            </a:pPr>
            <a:endParaRPr lang="en" sz="3000" dirty="0"/>
          </a:p>
          <a:p>
            <a:pPr marL="0" lvl="0" indent="0">
              <a:buNone/>
            </a:pPr>
            <a:r>
              <a:rPr lang="en" sz="3000" dirty="0"/>
              <a:t>Panel of working data journalists</a:t>
            </a:r>
            <a:endParaRPr sz="3000" dirty="0"/>
          </a:p>
        </p:txBody>
      </p:sp>
    </p:spTree>
    <p:extLst>
      <p:ext uri="{BB962C8B-B14F-4D97-AF65-F5344CB8AC3E}">
        <p14:creationId xmlns:p14="http://schemas.microsoft.com/office/powerpoint/2010/main" val="1722936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quiz</a:t>
            </a:r>
          </a:p>
        </p:txBody>
      </p:sp>
      <p:sp>
        <p:nvSpPr>
          <p:cNvPr id="3" name="Text Placeholder 2"/>
          <p:cNvSpPr>
            <a:spLocks noGrp="1"/>
          </p:cNvSpPr>
          <p:nvPr>
            <p:ph type="body" idx="1"/>
          </p:nvPr>
        </p:nvSpPr>
        <p:spPr/>
        <p:txBody>
          <a:bodyPr/>
          <a:lstStyle/>
          <a:p>
            <a:r>
              <a:rPr lang="en-US" dirty="0"/>
              <a:t>To see where we’re at, and to get a benchmark for end-of-quarter improvement</a:t>
            </a:r>
          </a:p>
          <a:p>
            <a:endParaRPr lang="en-US" dirty="0"/>
          </a:p>
          <a:p>
            <a:pPr marL="114300" indent="0">
              <a:buNone/>
            </a:pPr>
            <a:r>
              <a:rPr lang="en-US" dirty="0" err="1"/>
              <a:t>github.com</a:t>
            </a:r>
            <a:r>
              <a:rPr lang="en-US" dirty="0"/>
              <a:t>/</a:t>
            </a:r>
            <a:r>
              <a:rPr lang="en-US" dirty="0" err="1"/>
              <a:t>shmcminn</a:t>
            </a:r>
            <a:r>
              <a:rPr lang="en-US" dirty="0"/>
              <a:t>/datajournalism-fall22</a:t>
            </a:r>
          </a:p>
        </p:txBody>
      </p:sp>
    </p:spTree>
    <p:extLst>
      <p:ext uri="{BB962C8B-B14F-4D97-AF65-F5344CB8AC3E}">
        <p14:creationId xmlns:p14="http://schemas.microsoft.com/office/powerpoint/2010/main" val="3326843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2400" dirty="0"/>
              <a:t>TK - let’s discuss</a:t>
            </a:r>
            <a:endParaRPr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Consuming the news</a:t>
            </a:r>
            <a:endParaRPr dirty="0"/>
          </a:p>
          <a:p>
            <a:pPr marL="0" lvl="0" indent="0" rtl="0">
              <a:spcBef>
                <a:spcPts val="1600"/>
              </a:spcBef>
              <a:spcAft>
                <a:spcPts val="1600"/>
              </a:spcAft>
              <a:buNone/>
            </a:pPr>
            <a:r>
              <a:rPr lang="en" dirty="0"/>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p>
          <a:p>
            <a:pPr marL="0" lvl="0" indent="0" rtl="0">
              <a:spcBef>
                <a:spcPts val="1600"/>
              </a:spcBef>
              <a:spcAft>
                <a:spcPts val="1600"/>
              </a:spcAft>
              <a:buNone/>
            </a:pPr>
            <a:r>
              <a:rPr lang="en" dirty="0"/>
              <a:t>This is </a:t>
            </a:r>
            <a:r>
              <a:rPr lang="en" i="1" dirty="0"/>
              <a:t>in addition </a:t>
            </a:r>
            <a:r>
              <a:rPr lang="en" dirty="0"/>
              <a:t>to the Department of Data!</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4" name="Picture 3" descr="Table&#10;&#10;Description automatically generated with low confidence">
            <a:extLst>
              <a:ext uri="{FF2B5EF4-FFF2-40B4-BE49-F238E27FC236}">
                <a16:creationId xmlns:a16="http://schemas.microsoft.com/office/drawing/2014/main" id="{312D2510-929C-D9C0-70D7-DF9BA26A7884}"/>
              </a:ext>
            </a:extLst>
          </p:cNvPr>
          <p:cNvPicPr>
            <a:picLocks noChangeAspect="1"/>
          </p:cNvPicPr>
          <p:nvPr/>
        </p:nvPicPr>
        <p:blipFill>
          <a:blip r:embed="rId3"/>
          <a:stretch>
            <a:fillRect/>
          </a:stretch>
        </p:blipFill>
        <p:spPr>
          <a:xfrm>
            <a:off x="311700" y="338667"/>
            <a:ext cx="8646729" cy="398353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0" lvl="0" indent="0" rtl="0">
              <a:spcBef>
                <a:spcPts val="1600"/>
              </a:spcBef>
              <a:spcAft>
                <a:spcPts val="0"/>
              </a:spcAft>
              <a:buNone/>
            </a:pPr>
            <a:r>
              <a:rPr lang="en" dirty="0"/>
              <a:t>Participation/attendance: 20%</a:t>
            </a:r>
            <a:endParaRPr dirty="0"/>
          </a:p>
          <a:p>
            <a:pPr marL="0" lvl="0" indent="0" rtl="0">
              <a:spcBef>
                <a:spcPts val="1600"/>
              </a:spcBef>
              <a:spcAft>
                <a:spcPts val="0"/>
              </a:spcAft>
              <a:buNone/>
            </a:pPr>
            <a:r>
              <a:rPr lang="en" dirty="0"/>
              <a:t>In class assignments (becomes homework if you don’t finish): 50%</a:t>
            </a:r>
            <a:endParaRPr dirty="0"/>
          </a:p>
          <a:p>
            <a:pPr marL="0" lvl="0" indent="0" rtl="0">
              <a:spcBef>
                <a:spcPts val="1600"/>
              </a:spcBef>
              <a:spcAft>
                <a:spcPts val="0"/>
              </a:spcAft>
              <a:buNone/>
            </a:pPr>
            <a:r>
              <a:rPr lang="en" dirty="0"/>
              <a:t>Final project: 30%</a:t>
            </a:r>
            <a:endParaRPr dirty="0"/>
          </a:p>
          <a:p>
            <a:pPr marL="0" lvl="0" indent="0" rtl="0">
              <a:spcBef>
                <a:spcPts val="1600"/>
              </a:spcBef>
              <a:spcAft>
                <a:spcPts val="0"/>
              </a:spcAft>
              <a:buNone/>
            </a:pPr>
            <a:endParaRPr dirty="0"/>
          </a:p>
          <a:p>
            <a:pPr marL="0" lvl="0" indent="0" rtl="0">
              <a:spcBef>
                <a:spcPts val="1600"/>
              </a:spcBef>
              <a:spcAft>
                <a:spcPts val="1600"/>
              </a:spcAft>
              <a:buNone/>
            </a:pPr>
            <a:r>
              <a:rPr lang="en" dirty="0"/>
              <a:t>(this is all on the syllabus)</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457200" lvl="0" indent="-342900" rtl="0">
              <a:spcBef>
                <a:spcPts val="1600"/>
              </a:spcBef>
              <a:spcAft>
                <a:spcPts val="0"/>
              </a:spcAft>
              <a:buSzPts val="1800"/>
              <a:buChar char="●"/>
            </a:pPr>
            <a:r>
              <a:rPr lang="en-US" dirty="0"/>
              <a:t>Late assignments will NOT be accepted unless we come to an agreement BEFORE the assignment deadline. This is how newsrooms work.</a:t>
            </a:r>
            <a:endParaRPr dirty="0"/>
          </a:p>
          <a:p>
            <a:pPr marL="114300" lvl="0" indent="0" rtl="0">
              <a:spcBef>
                <a:spcPts val="0"/>
              </a:spcBef>
              <a:spcAft>
                <a:spcPts val="0"/>
              </a:spcAft>
              <a:buSzPts val="1800"/>
              <a:buNone/>
            </a:pP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374688"/>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082138"/>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r>
              <a:rPr lang="en-US" dirty="0"/>
              <a:t> scale for assignments</a:t>
            </a:r>
            <a:r>
              <a:rPr lang="en" dirty="0"/>
              <a:t>:</a:t>
            </a:r>
            <a:endParaRPr dirty="0"/>
          </a:p>
          <a:p>
            <a:pPr marL="457200" lvl="0" indent="-342900" rtl="0">
              <a:spcBef>
                <a:spcPts val="1600"/>
              </a:spcBef>
              <a:spcAft>
                <a:spcPts val="0"/>
              </a:spcAft>
              <a:buSzPts val="1800"/>
              <a:buChar char="●"/>
            </a:pPr>
            <a:r>
              <a:rPr lang="en-US" dirty="0"/>
              <a:t>A: publishable with minimal edits</a:t>
            </a:r>
          </a:p>
          <a:p>
            <a:pPr marL="457200" lvl="0" indent="-342900" rtl="0">
              <a:spcBef>
                <a:spcPts val="1600"/>
              </a:spcBef>
              <a:spcAft>
                <a:spcPts val="0"/>
              </a:spcAft>
              <a:buSzPts val="1800"/>
              <a:buChar char="●"/>
            </a:pPr>
            <a:r>
              <a:rPr lang="en-US" dirty="0"/>
              <a:t>B: publishable with significant edits</a:t>
            </a:r>
          </a:p>
          <a:p>
            <a:pPr lvl="1" indent="-342900">
              <a:buSzPts val="1800"/>
              <a:buChar char="●"/>
            </a:pPr>
            <a:r>
              <a:rPr lang="en-US" dirty="0"/>
              <a:t>You cannot get more than a B on an assignment if there are</a:t>
            </a:r>
            <a:r>
              <a:rPr lang="en-US" b="1" dirty="0"/>
              <a:t> any factual errors.</a:t>
            </a:r>
          </a:p>
          <a:p>
            <a:pPr marL="457200" lvl="0" indent="-342900" rtl="0">
              <a:spcBef>
                <a:spcPts val="1600"/>
              </a:spcBef>
              <a:spcAft>
                <a:spcPts val="0"/>
              </a:spcAft>
              <a:buSzPts val="1800"/>
              <a:buChar char="●"/>
            </a:pPr>
            <a:r>
              <a:rPr lang="en-US" dirty="0"/>
              <a:t>C: would need reporter’s revision to be published</a:t>
            </a:r>
          </a:p>
          <a:p>
            <a:pPr lvl="1" indent="-342900">
              <a:buSzPts val="1800"/>
              <a:buFont typeface="Arial"/>
              <a:buChar char="●"/>
            </a:pPr>
            <a:r>
              <a:rPr lang="en-US" dirty="0"/>
              <a:t>You cannot get more than a C on an assignment if there are</a:t>
            </a:r>
            <a:r>
              <a:rPr lang="en-US" b="1" dirty="0"/>
              <a:t> significant factual errors.</a:t>
            </a:r>
          </a:p>
          <a:p>
            <a:pPr marL="457200" lvl="0" indent="-342900" rtl="0">
              <a:spcBef>
                <a:spcPts val="1600"/>
              </a:spcBef>
              <a:spcAft>
                <a:spcPts val="0"/>
              </a:spcAft>
              <a:buSzPts val="1800"/>
              <a:buChar char="●"/>
            </a:pPr>
            <a:r>
              <a:rPr lang="en-US" dirty="0"/>
              <a:t>D: unpublishable, even with edits </a:t>
            </a:r>
          </a:p>
          <a:p>
            <a:pPr marL="457200" lvl="0" indent="-342900" rtl="0">
              <a:spcBef>
                <a:spcPts val="1600"/>
              </a:spcBef>
              <a:spcAft>
                <a:spcPts val="0"/>
              </a:spcAft>
              <a:buSzPts val="1800"/>
              <a:buChar char="●"/>
            </a:pPr>
            <a:r>
              <a:rPr lang="en-US" dirty="0"/>
              <a:t>F: did not complete assignment</a:t>
            </a:r>
          </a:p>
          <a:p>
            <a:pPr marL="114300" lvl="0" indent="0" rtl="0">
              <a:spcBef>
                <a:spcPts val="1600"/>
              </a:spcBef>
              <a:spcAft>
                <a:spcPts val="0"/>
              </a:spcAft>
              <a:buSzPts val="1800"/>
              <a:buNone/>
            </a:pPr>
            <a:endParaRPr lang="en-US" dirty="0"/>
          </a:p>
        </p:txBody>
      </p:sp>
    </p:spTree>
    <p:extLst>
      <p:ext uri="{BB962C8B-B14F-4D97-AF65-F5344CB8AC3E}">
        <p14:creationId xmlns:p14="http://schemas.microsoft.com/office/powerpoint/2010/main" val="3585117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1600"/>
              </a:spcBef>
              <a:spcAft>
                <a:spcPts val="1600"/>
              </a:spcAft>
              <a:buNone/>
            </a:pPr>
            <a:r>
              <a:rPr lang="en-US" dirty="0"/>
              <a:t>U</a:t>
            </a:r>
            <a:r>
              <a:rPr lang="en" dirty="0"/>
              <a:t>nless otherwise noted, assignments should be written in sentences and paragraphs (not bulletpoints, fragments, etc) </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Submitting assignments:</a:t>
            </a:r>
            <a:endParaRPr dirty="0"/>
          </a:p>
          <a:p>
            <a:pPr marL="0" lvl="0" indent="0" rtl="0">
              <a:spcBef>
                <a:spcPts val="1600"/>
              </a:spcBef>
              <a:spcAft>
                <a:spcPts val="1600"/>
              </a:spcAft>
              <a:buNone/>
            </a:pPr>
            <a:r>
              <a:rPr lang="en" dirty="0"/>
              <a:t>Assignments must be submitted on Github. We’ll go into details about how and why later in this lecture. Working on Github is an important skill I want you to leave this class with, so I will not accept homework submitted any other way.</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Collaboration:</a:t>
            </a:r>
            <a:endParaRPr dirty="0"/>
          </a:p>
          <a:p>
            <a:pPr marL="0" lvl="0" indent="0">
              <a:spcBef>
                <a:spcPts val="1600"/>
              </a:spcBef>
              <a:buNone/>
            </a:pPr>
            <a:r>
              <a:rPr lang="en-US" dirty="0">
                <a:solidFill>
                  <a:srgbClr val="333333"/>
                </a:solidFill>
              </a:rPr>
              <a:t>Students are encouraged to discuss assignments. Your final work, however, must be entirely your own. A good rule of thumb is that no one else should take over your keyboard while completing an assignment. All university policies regarding cheating apply to this class.</a:t>
            </a:r>
          </a:p>
          <a:p>
            <a:pPr marL="0" lvl="0" indent="0" rtl="0">
              <a:spcBef>
                <a:spcPts val="800"/>
              </a:spcBef>
              <a:spcAft>
                <a:spcPts val="1600"/>
              </a:spcAft>
              <a:buNone/>
            </a:pP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24EBE6-9FD6-1E4C-A557-0318D9B61713}"/>
              </a:ext>
            </a:extLst>
          </p:cNvPr>
          <p:cNvSpPr txBox="1"/>
          <p:nvPr/>
        </p:nvSpPr>
        <p:spPr>
          <a:xfrm>
            <a:off x="4572000" y="2667000"/>
            <a:ext cx="1043876" cy="523220"/>
          </a:xfrm>
          <a:prstGeom prst="rect">
            <a:avLst/>
          </a:prstGeom>
          <a:noFill/>
        </p:spPr>
        <p:txBody>
          <a:bodyPr wrap="none" rtlCol="0">
            <a:spAutoFit/>
          </a:bodyPr>
          <a:lstStyle/>
          <a:p>
            <a:r>
              <a:rPr lang="en-US" sz="2800" dirty="0">
                <a:latin typeface="Courier" pitchFamily="2" charset="0"/>
              </a:rPr>
              <a:t>&lt;</a:t>
            </a:r>
            <a:r>
              <a:rPr lang="en-US" sz="2800" dirty="0" err="1">
                <a:latin typeface="Courier" pitchFamily="2" charset="0"/>
              </a:rPr>
              <a:t>br</a:t>
            </a:r>
            <a:r>
              <a:rPr lang="en-US" sz="2800" dirty="0">
                <a:latin typeface="Courier" pitchFamily="2" charset="0"/>
              </a:rPr>
              <a:t>&gt;</a:t>
            </a:r>
          </a:p>
        </p:txBody>
      </p:sp>
    </p:spTree>
    <p:extLst>
      <p:ext uri="{BB962C8B-B14F-4D97-AF65-F5344CB8AC3E}">
        <p14:creationId xmlns:p14="http://schemas.microsoft.com/office/powerpoint/2010/main" val="130184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5713D8-934F-7D4B-9FD9-22EC01EFBFED}"/>
              </a:ext>
            </a:extLst>
          </p:cNvPr>
          <p:cNvPicPr>
            <a:picLocks noChangeAspect="1"/>
          </p:cNvPicPr>
          <p:nvPr/>
        </p:nvPicPr>
        <p:blipFill>
          <a:blip r:embed="rId2"/>
          <a:stretch>
            <a:fillRect/>
          </a:stretch>
        </p:blipFill>
        <p:spPr>
          <a:xfrm>
            <a:off x="2228850" y="127000"/>
            <a:ext cx="4686300" cy="4889500"/>
          </a:xfrm>
          <a:prstGeom prst="rect">
            <a:avLst/>
          </a:prstGeom>
        </p:spPr>
      </p:pic>
    </p:spTree>
    <p:extLst>
      <p:ext uri="{BB962C8B-B14F-4D97-AF65-F5344CB8AC3E}">
        <p14:creationId xmlns:p14="http://schemas.microsoft.com/office/powerpoint/2010/main" val="145709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often hear people say that github is easy. These people fall into one of three categories:</a:t>
            </a:r>
            <a:endParaRPr sz="3000" dirty="0"/>
          </a:p>
          <a:p>
            <a:pPr marL="457200" lvl="0" indent="-419100" rtl="0">
              <a:spcBef>
                <a:spcPts val="1600"/>
              </a:spcBef>
              <a:spcAft>
                <a:spcPts val="0"/>
              </a:spcAft>
              <a:buSzPts val="3000"/>
              <a:buAutoNum type="arabicPeriod"/>
            </a:pPr>
            <a:r>
              <a:rPr lang="en" sz="3000" dirty="0"/>
              <a:t>People who only know about a very small number of features</a:t>
            </a:r>
            <a:endParaRPr sz="3000" dirty="0"/>
          </a:p>
          <a:p>
            <a:pPr marL="457200" lvl="0" indent="-419100" rtl="0">
              <a:spcBef>
                <a:spcPts val="0"/>
              </a:spcBef>
              <a:spcAft>
                <a:spcPts val="0"/>
              </a:spcAft>
              <a:buSzPts val="3000"/>
              <a:buAutoNum type="arabicPeriod"/>
            </a:pPr>
            <a:r>
              <a:rPr lang="en" sz="3000" dirty="0"/>
              <a:t>Developers at Github</a:t>
            </a:r>
            <a:endParaRPr sz="3000" dirty="0"/>
          </a:p>
          <a:p>
            <a:pPr marL="457200" lvl="0" indent="-419100" rtl="0">
              <a:spcBef>
                <a:spcPts val="0"/>
              </a:spcBef>
              <a:spcAft>
                <a:spcPts val="0"/>
              </a:spcAft>
              <a:buSzPts val="3000"/>
              <a:buAutoNum type="arabicPeriod"/>
            </a:pPr>
            <a:r>
              <a:rPr lang="en" sz="3000" dirty="0"/>
              <a:t>Liars</a:t>
            </a:r>
            <a:endParaRPr sz="3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4" name="Picture 3" descr="A picture containing diagram&#10;&#10;Description automatically generated">
            <a:extLst>
              <a:ext uri="{FF2B5EF4-FFF2-40B4-BE49-F238E27FC236}">
                <a16:creationId xmlns:a16="http://schemas.microsoft.com/office/drawing/2014/main" id="{0FEFC6E2-625A-5E4A-BDBA-45B6CEFCB75B}"/>
              </a:ext>
            </a:extLst>
          </p:cNvPr>
          <p:cNvPicPr>
            <a:picLocks noChangeAspect="1"/>
          </p:cNvPicPr>
          <p:nvPr/>
        </p:nvPicPr>
        <p:blipFill>
          <a:blip r:embed="rId3"/>
          <a:stretch>
            <a:fillRect/>
          </a:stretch>
        </p:blipFill>
        <p:spPr>
          <a:xfrm>
            <a:off x="880677" y="0"/>
            <a:ext cx="7382645" cy="51435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Github: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So you never have to title a file </a:t>
            </a:r>
            <a:r>
              <a:rPr lang="en-US" sz="3000" dirty="0">
                <a:solidFill>
                  <a:srgbClr val="FF0000"/>
                </a:solidFill>
                <a:highlight>
                  <a:srgbClr val="FFF2CC"/>
                </a:highlight>
              </a:rPr>
              <a:t>story_final_v3_REALFINAL.docx</a:t>
            </a:r>
            <a:r>
              <a:rPr lang="en" sz="3000" dirty="0">
                <a:solidFill>
                  <a:srgbClr val="FF0000"/>
                </a:solidFill>
                <a:highlight>
                  <a:srgbClr val="FFF2CC"/>
                </a:highlight>
              </a:rPr>
              <a:t> </a:t>
            </a:r>
            <a:r>
              <a:rPr lang="en" sz="3000" dirty="0"/>
              <a:t>again.</a:t>
            </a:r>
            <a:endParaRPr sz="3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a:t>works </a:t>
            </a:r>
            <a:r>
              <a:rPr lang="en" sz="3000" dirty="0"/>
              <a:t>as a backup.</a:t>
            </a:r>
            <a:endParaRPr sz="3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Remember that part about both of us working on the same thing at the same time? What happens when we have to reconcile that?</a:t>
            </a:r>
            <a:endParaRPr lang="en-US" sz="2400" dirty="0"/>
          </a:p>
          <a:p>
            <a:pPr marL="0" lvl="0" indent="0" rtl="0">
              <a:spcBef>
                <a:spcPts val="0"/>
              </a:spcBef>
              <a:spcAft>
                <a:spcPts val="0"/>
              </a:spcAft>
              <a:buNone/>
            </a:pPr>
            <a:endParaRPr sz="2400" dirty="0"/>
          </a:p>
          <a:p>
            <a:pPr marL="0" lvl="0" indent="0" rtl="0">
              <a:spcBef>
                <a:spcPts val="1600"/>
              </a:spcBef>
              <a:spcAft>
                <a:spcPts val="0"/>
              </a:spcAft>
              <a:buNone/>
            </a:pPr>
            <a:r>
              <a:rPr lang="en-US" sz="2400" dirty="0" err="1"/>
              <a:t>Github</a:t>
            </a:r>
            <a:r>
              <a:rPr lang="en-US" sz="2400" dirty="0"/>
              <a:t> is super smart and does it for you!</a:t>
            </a:r>
          </a:p>
          <a:p>
            <a:pPr marL="0" lvl="0" indent="0" rtl="0">
              <a:spcBef>
                <a:spcPts val="1600"/>
              </a:spcBef>
              <a:spcAft>
                <a:spcPts val="0"/>
              </a:spcAft>
              <a:buNone/>
            </a:pPr>
            <a:r>
              <a:rPr lang="en-US" sz="2400" dirty="0"/>
              <a:t>Sometimes.</a:t>
            </a:r>
            <a:endParaRPr sz="2400" dirty="0"/>
          </a:p>
          <a:p>
            <a:pPr marL="0" lvl="0" indent="0" rtl="0">
              <a:spcBef>
                <a:spcPts val="1600"/>
              </a:spcBef>
              <a:spcAft>
                <a:spcPts val="1600"/>
              </a:spcAft>
              <a:buNone/>
            </a:pPr>
            <a:r>
              <a:rPr lang="en" sz="2400" dirty="0"/>
              <a:t>We mostly won’t be talking about this today.</a:t>
            </a:r>
            <a:endParaRPr sz="2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dirty="0"/>
              <a:t>So you can use it if that’s what your collaborators are using it (it is the standard in most data/tech orgs)</a:t>
            </a:r>
            <a:endParaRPr sz="3000" dirty="0"/>
          </a:p>
          <a:p>
            <a:pPr marL="457200" lvl="0" indent="-419100" rtl="0">
              <a:spcBef>
                <a:spcPts val="0"/>
              </a:spcBef>
              <a:spcAft>
                <a:spcPts val="0"/>
              </a:spcAft>
              <a:buSzPts val="3000"/>
              <a:buAutoNum type="arabicPeriod"/>
            </a:pPr>
            <a:r>
              <a:rPr lang="en" sz="3000" dirty="0"/>
              <a:t>You might very well find it incredibly useful</a:t>
            </a:r>
            <a:endParaRPr sz="3000" dirty="0"/>
          </a:p>
          <a:p>
            <a:pPr marL="457200" lvl="0" indent="-419100" rtl="0">
              <a:spcBef>
                <a:spcPts val="0"/>
              </a:spcBef>
              <a:spcAft>
                <a:spcPts val="0"/>
              </a:spcAft>
              <a:buSzPts val="3000"/>
              <a:buAutoNum type="arabicPeriod"/>
            </a:pPr>
            <a:r>
              <a:rPr lang="en" sz="3000" dirty="0"/>
              <a:t>It is a portfolio with a certain kind of currency</a:t>
            </a:r>
          </a:p>
          <a:p>
            <a:pPr marL="952500" lvl="1" indent="-457200">
              <a:spcBef>
                <a:spcPts val="0"/>
              </a:spcBef>
              <a:buSzPts val="3000"/>
            </a:pPr>
            <a:r>
              <a:rPr lang="en" sz="1800" dirty="0"/>
              <a:t>My team at NPR asked intern candidates for a link to </a:t>
            </a:r>
            <a:r>
              <a:rPr lang="en" sz="1800" dirty="0" err="1"/>
              <a:t>github</a:t>
            </a:r>
            <a:r>
              <a:rPr lang="en" sz="1800" dirty="0"/>
              <a:t> profile</a:t>
            </a:r>
            <a:endParaRPr sz="18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a:t>Git</a:t>
            </a:r>
            <a:r>
              <a:rPr lang="en-US" dirty="0"/>
              <a:t>/</a:t>
            </a:r>
            <a:r>
              <a:rPr lang="en" dirty="0"/>
              <a:t>Github: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computer</a:t>
            </a:r>
            <a:r>
              <a:rPr lang="en-US" sz="3000" dirty="0"/>
              <a:t>, keep track of all your changes</a:t>
            </a:r>
            <a:r>
              <a:rPr lang="en" sz="3000" dirty="0"/>
              <a:t> and sync your work with github account. We’ll get set up to do that in the next few steps.</a:t>
            </a:r>
            <a:endParaRPr sz="30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Go ahead and make an account if you haven’t before. </a:t>
            </a:r>
            <a:endParaRPr sz="3000" dirty="0"/>
          </a:p>
          <a:p>
            <a:pPr marL="0" lvl="0" indent="0" rtl="0">
              <a:spcBef>
                <a:spcPts val="1600"/>
              </a:spcBef>
              <a:spcAft>
                <a:spcPts val="1600"/>
              </a:spcAft>
              <a:buNone/>
            </a:pPr>
            <a:r>
              <a:rPr lang="en" sz="3000" dirty="0"/>
              <a:t>https://github.com/</a:t>
            </a:r>
            <a:endParaRPr sz="3000" dirty="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github. In the top </a:t>
            </a:r>
            <a:r>
              <a:rPr lang="en-US" sz="3000" dirty="0"/>
              <a:t>right</a:t>
            </a:r>
            <a:r>
              <a:rPr lang="en" sz="3000" dirty="0"/>
              <a:t> corner, click the plus sign, and go to “new repository”. This one will be where you submit your homework. Please call it </a:t>
            </a:r>
            <a:r>
              <a:rPr lang="en" sz="3000" dirty="0" err="1">
                <a:highlight>
                  <a:srgbClr val="FFFF00"/>
                </a:highlight>
              </a:rPr>
              <a:t>datajournalism</a:t>
            </a:r>
            <a:r>
              <a:rPr lang="en-US" sz="3000" dirty="0">
                <a:highlight>
                  <a:srgbClr val="FFFF00"/>
                </a:highlight>
              </a:rPr>
              <a:t>-fall22 </a:t>
            </a:r>
            <a:r>
              <a:rPr lang="en" sz="3000" dirty="0"/>
              <a:t>(so I can find it easily)</a:t>
            </a:r>
            <a:endParaRPr sz="30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543132"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213232" y="1657500"/>
            <a:ext cx="3057768" cy="572700"/>
          </a:xfrm>
          <a:prstGeom prst="rect">
            <a:avLst/>
          </a:prstGeom>
          <a:noFill/>
          <a:ln>
            <a:noFill/>
          </a:ln>
        </p:spPr>
        <p:txBody>
          <a:bodyPr spcFirstLastPara="1" wrap="square" lIns="91425" tIns="91425" rIns="91425" bIns="91425" anchor="t" anchorCtr="0">
            <a:noAutofit/>
          </a:bodyPr>
          <a:lstStyle/>
          <a:p>
            <a:r>
              <a:rPr lang="en" dirty="0"/>
              <a:t>Call your repository </a:t>
            </a:r>
          </a:p>
          <a:p>
            <a:r>
              <a:rPr lang="en-US" dirty="0">
                <a:highlight>
                  <a:srgbClr val="FFF2CC"/>
                </a:highlight>
              </a:rPr>
              <a:t>datavisualization-fall2021</a:t>
            </a:r>
            <a:endParaRPr i="1" dirty="0"/>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Make it public</a:t>
            </a:r>
            <a:endParaRPr dirty="0"/>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...but the data reporting in stories isn’t always obvious</a:t>
            </a:r>
            <a:endParaRPr sz="2400" dirty="0"/>
          </a:p>
        </p:txBody>
      </p:sp>
      <p:sp>
        <p:nvSpPr>
          <p:cNvPr id="2" name="Text Placeholder 1"/>
          <p:cNvSpPr>
            <a:spLocks noGrp="1"/>
          </p:cNvSpPr>
          <p:nvPr>
            <p:ph type="body" idx="1"/>
          </p:nvPr>
        </p:nvSpPr>
        <p:spPr/>
        <p:txBody>
          <a:bodyPr/>
          <a:lstStyle/>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2" name="Text Placeholder 1"/>
          <p:cNvSpPr>
            <a:spLocks noGrp="1"/>
          </p:cNvSpPr>
          <p:nvPr>
            <p:ph type="body" idx="1"/>
          </p:nvPr>
        </p:nvSpPr>
        <p:spPr/>
        <p:txBody>
          <a:bodyPr/>
          <a:lstStyle/>
          <a:p>
            <a:r>
              <a:rPr lang="en-US" dirty="0"/>
              <a:t>I need to know where to find your repo!</a:t>
            </a:r>
          </a:p>
          <a:p>
            <a:endParaRPr lang="en-US" dirty="0"/>
          </a:p>
          <a:p>
            <a:r>
              <a:rPr lang="en-US" dirty="0"/>
              <a:t>Please fill out form to submit your </a:t>
            </a:r>
            <a:r>
              <a:rPr lang="en-US" dirty="0" err="1"/>
              <a:t>github</a:t>
            </a:r>
            <a:r>
              <a:rPr lang="en-US" dirty="0"/>
              <a:t> repo in class1 folder here</a:t>
            </a:r>
          </a:p>
          <a:p>
            <a:pPr marL="114300" indent="0">
              <a:buNone/>
            </a:pPr>
            <a:endParaRPr lang="en-US" dirty="0"/>
          </a:p>
          <a:p>
            <a:pPr marL="114300" indent="0">
              <a:buNone/>
            </a:pPr>
            <a:r>
              <a:rPr lang="en-US" dirty="0" err="1"/>
              <a:t>github.com</a:t>
            </a:r>
            <a:r>
              <a:rPr lang="en-US" dirty="0"/>
              <a:t>/</a:t>
            </a:r>
            <a:r>
              <a:rPr lang="en-US" dirty="0" err="1"/>
              <a:t>shmcminn</a:t>
            </a:r>
            <a:r>
              <a:rPr lang="en-US" dirty="0"/>
              <a:t>/digitalframeworks-fall2021</a:t>
            </a:r>
          </a:p>
          <a:p>
            <a:pPr marL="114300" indent="0">
              <a:buNone/>
            </a:pPr>
            <a:r>
              <a:rPr lang="en-US" b="1" dirty="0"/>
              <a:t>	</a:t>
            </a:r>
            <a:r>
              <a:rPr lang="en-US" dirty="0"/>
              <a:t>=&gt; class 1</a:t>
            </a:r>
          </a:p>
          <a:p>
            <a:pPr marL="114300" indent="0">
              <a:buNone/>
            </a:pPr>
            <a:r>
              <a:rPr lang="en-US" dirty="0"/>
              <a:t>	</a:t>
            </a:r>
            <a:r>
              <a:rPr lang="en-US" b="1" dirty="0"/>
              <a:t>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We’ll be writing our assignments in Markdown.</a:t>
            </a:r>
            <a:endParaRPr sz="3000" dirty="0"/>
          </a:p>
          <a:p>
            <a:pPr marL="0" lvl="0" indent="0">
              <a:spcBef>
                <a:spcPts val="1600"/>
              </a:spcBef>
              <a:spcAft>
                <a:spcPts val="0"/>
              </a:spcAft>
              <a:buNone/>
            </a:pPr>
            <a:r>
              <a:rPr lang="en" sz="3000" dirty="0"/>
              <a:t>Markdown is a markup language</a:t>
            </a:r>
            <a:endParaRPr sz="3000" dirty="0"/>
          </a:p>
          <a:p>
            <a:pPr marL="0" lvl="0" indent="0" rtl="0">
              <a:spcBef>
                <a:spcPts val="1600"/>
              </a:spcBef>
              <a:spcAft>
                <a:spcPts val="0"/>
              </a:spcAft>
              <a:buNone/>
            </a:pPr>
            <a:r>
              <a:rPr lang="en" sz="3000" dirty="0"/>
              <a:t>Anyone familiar with other markup languages?</a:t>
            </a:r>
            <a:endParaRPr sz="3000" dirty="0"/>
          </a:p>
          <a:p>
            <a:pPr marL="0" lvl="0" indent="0" rtl="0">
              <a:spcBef>
                <a:spcPts val="1600"/>
              </a:spcBef>
              <a:spcAft>
                <a:spcPts val="1600"/>
              </a:spcAft>
              <a:buNone/>
            </a:pPr>
            <a:endParaRPr sz="30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
        <p:nvSpPr>
          <p:cNvPr id="3" name="Title 2">
            <a:extLst>
              <a:ext uri="{FF2B5EF4-FFF2-40B4-BE49-F238E27FC236}">
                <a16:creationId xmlns:a16="http://schemas.microsoft.com/office/drawing/2014/main" id="{1162E741-C867-CB48-B179-2022CAC1497C}"/>
              </a:ext>
            </a:extLst>
          </p:cNvPr>
          <p:cNvSpPr>
            <a:spLocks noGrp="1"/>
          </p:cNvSpPr>
          <p:nvPr>
            <p:ph type="title"/>
          </p:nvPr>
        </p:nvSpPr>
        <p:spPr/>
        <p:txBody>
          <a:bodyPr/>
          <a:lstStyle/>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read</a:t>
            </a:r>
            <a:r>
              <a:rPr lang="en-US" sz="3000" dirty="0"/>
              <a:t> and write</a:t>
            </a:r>
            <a:endParaRPr sz="3000" dirty="0"/>
          </a:p>
          <a:p>
            <a:pPr marL="457200" lvl="0" indent="-419100" rtl="0">
              <a:spcBef>
                <a:spcPts val="0"/>
              </a:spcBef>
              <a:spcAft>
                <a:spcPts val="0"/>
              </a:spcAft>
              <a:buSzPts val="3000"/>
              <a:buChar char="●"/>
            </a:pPr>
            <a:r>
              <a:rPr lang="en" sz="3000" dirty="0"/>
              <a:t>If you ever work on a data or tech project, even as a non-tech person, it’s likely what instructions/documentation are written in</a:t>
            </a:r>
            <a:endParaRPr sz="30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endParaRPr lang="en-US" dirty="0"/>
          </a:p>
        </p:txBody>
      </p:sp>
      <p:pic>
        <p:nvPicPr>
          <p:cNvPr id="5" name="Picture 4" descr="Screen Shot 2018-06-19 at 4.3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043"/>
            <a:ext cx="9144000" cy="2714343"/>
          </a:xfrm>
          <a:prstGeom prst="rect">
            <a:avLst/>
          </a:prstGeom>
        </p:spPr>
      </p:pic>
    </p:spTree>
    <p:extLst>
      <p:ext uri="{BB962C8B-B14F-4D97-AF65-F5344CB8AC3E}">
        <p14:creationId xmlns:p14="http://schemas.microsoft.com/office/powerpoint/2010/main" val="1108151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4" name="Picture 3">
            <a:extLst>
              <a:ext uri="{FF2B5EF4-FFF2-40B4-BE49-F238E27FC236}">
                <a16:creationId xmlns:a16="http://schemas.microsoft.com/office/drawing/2014/main" id="{1993D6E8-E3BB-3A46-8C0B-195F75AE73DB}"/>
              </a:ext>
            </a:extLst>
          </p:cNvPr>
          <p:cNvPicPr>
            <a:picLocks noChangeAspect="1"/>
          </p:cNvPicPr>
          <p:nvPr/>
        </p:nvPicPr>
        <p:blipFill>
          <a:blip r:embed="rId3"/>
          <a:stretch>
            <a:fillRect/>
          </a:stretch>
        </p:blipFill>
        <p:spPr>
          <a:xfrm>
            <a:off x="0" y="611867"/>
            <a:ext cx="9144000" cy="3919766"/>
          </a:xfrm>
          <a:prstGeom prst="rect">
            <a:avLst/>
          </a:prstGeom>
        </p:spPr>
      </p:pic>
    </p:spTree>
    <p:extLst>
      <p:ext uri="{BB962C8B-B14F-4D97-AF65-F5344CB8AC3E}">
        <p14:creationId xmlns:p14="http://schemas.microsoft.com/office/powerpoint/2010/main" val="38640476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r>
              <a:rPr lang="en-US" dirty="0"/>
              <a:t># Data-driven Journalism</a:t>
            </a:r>
          </a:p>
          <a:p>
            <a:pPr marL="114300" indent="0">
              <a:buNone/>
            </a:pPr>
            <a:endParaRPr lang="en-US" dirty="0"/>
          </a:p>
          <a:p>
            <a:pPr marL="114300" indent="0">
              <a:buNone/>
            </a:pPr>
            <a:r>
              <a:rPr lang="en-US" dirty="0"/>
              <a:t>### By Sean McMinn</a:t>
            </a:r>
          </a:p>
          <a:p>
            <a:pPr marL="114300" indent="0">
              <a:buNone/>
            </a:pPr>
            <a:endParaRPr lang="en-US" dirty="0"/>
          </a:p>
          <a:p>
            <a:pPr marL="114300" indent="0">
              <a:buNone/>
            </a:pPr>
            <a:r>
              <a:rPr lang="en-US" dirty="0"/>
              <a:t>Some description you want to write to tell people what your repository is</a:t>
            </a:r>
          </a:p>
        </p:txBody>
      </p:sp>
    </p:spTree>
    <p:extLst>
      <p:ext uri="{BB962C8B-B14F-4D97-AF65-F5344CB8AC3E}">
        <p14:creationId xmlns:p14="http://schemas.microsoft.com/office/powerpoint/2010/main" val="4815399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a:t>
            </a:r>
            <a:endParaRPr sz="3000" i="1" dirty="0"/>
          </a:p>
          <a:p>
            <a:pPr marL="0" lvl="0" indent="0">
              <a:spcBef>
                <a:spcPts val="1600"/>
              </a:spcBef>
              <a:spcAft>
                <a:spcPts val="0"/>
              </a:spcAft>
              <a:buNone/>
            </a:pPr>
            <a:r>
              <a:rPr lang="en" sz="3000" i="1" dirty="0"/>
              <a:t>_this text is ALSO italic_</a:t>
            </a:r>
            <a:endParaRPr sz="3000" i="1" dirty="0"/>
          </a:p>
          <a:p>
            <a:pPr marL="0" lvl="0" indent="0" rtl="0">
              <a:spcBef>
                <a:spcPts val="1600"/>
              </a:spcBef>
              <a:spcAft>
                <a:spcPts val="1600"/>
              </a:spcAft>
              <a:buNone/>
            </a:pPr>
            <a:endParaRPr sz="30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b="1" dirty="0"/>
              <a:t>**this text is bold**</a:t>
            </a:r>
            <a:endParaRPr sz="3000" b="1" dirty="0"/>
          </a:p>
          <a:p>
            <a:pPr marL="0" lvl="0" indent="0" rtl="0">
              <a:spcBef>
                <a:spcPts val="1600"/>
              </a:spcBef>
              <a:spcAft>
                <a:spcPts val="0"/>
              </a:spcAft>
              <a:buNone/>
            </a:pPr>
            <a:r>
              <a:rPr lang="en" sz="3000" b="1" dirty="0"/>
              <a:t>__this text is also bold__</a:t>
            </a:r>
            <a:endParaRPr sz="3000" b="1" dirty="0"/>
          </a:p>
          <a:p>
            <a:pPr marL="0" lvl="0" indent="0" rtl="0">
              <a:spcBef>
                <a:spcPts val="1600"/>
              </a:spcBef>
              <a:spcAft>
                <a:spcPts val="1600"/>
              </a:spcAft>
              <a:buNone/>
            </a:pPr>
            <a:endParaRPr sz="30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8323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 </a:t>
            </a:r>
            <a:r>
              <a:rPr lang="en" sz="3000" b="1" i="1" dirty="0"/>
              <a:t>__but this part is also bold__</a:t>
            </a:r>
            <a:r>
              <a:rPr lang="en" sz="3000" i="1" dirty="0"/>
              <a:t>!*</a:t>
            </a:r>
            <a:endParaRPr sz="3000" i="1" dirty="0"/>
          </a:p>
          <a:p>
            <a:pPr marL="0" lvl="0" indent="0" rtl="0">
              <a:spcBef>
                <a:spcPts val="1600"/>
              </a:spcBef>
              <a:spcAft>
                <a:spcPts val="0"/>
              </a:spcAft>
              <a:buNone/>
            </a:pPr>
            <a:r>
              <a:rPr lang="en" sz="3000" b="1" dirty="0"/>
              <a:t>**this text is bold </a:t>
            </a:r>
            <a:r>
              <a:rPr lang="en" sz="3000" b="1" i="1" dirty="0"/>
              <a:t>_but this part is also italic_</a:t>
            </a:r>
            <a:r>
              <a:rPr lang="en" sz="3000" b="1" dirty="0"/>
              <a:t>!**</a:t>
            </a:r>
            <a:endParaRPr sz="3000" b="1" dirty="0"/>
          </a:p>
          <a:p>
            <a:pPr marL="0" lvl="0" indent="0" rtl="0">
              <a:spcBef>
                <a:spcPts val="1600"/>
              </a:spcBef>
              <a:spcAft>
                <a:spcPts val="1600"/>
              </a:spcAft>
              <a:buNone/>
            </a:pPr>
            <a:endParaRPr sz="30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2" name="Text Placeholder 1"/>
          <p:cNvSpPr>
            <a:spLocks noGrp="1"/>
          </p:cNvSpPr>
          <p:nvPr>
            <p:ph type="body" idx="1"/>
          </p:nvPr>
        </p:nvSpPr>
        <p:spPr/>
        <p:txBody>
          <a:bodyPr/>
          <a:lstStyle/>
          <a:p>
            <a:endParaRPr lang="en-US"/>
          </a:p>
        </p:txBody>
      </p:sp>
      <p:pic>
        <p:nvPicPr>
          <p:cNvPr id="3" name="Picture 2" descr="Screen Shot 2018-06-19 at 4.4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152474"/>
            <a:ext cx="8108867" cy="2913105"/>
          </a:xfrm>
          <a:prstGeom prst="rect">
            <a:avLst/>
          </a:prstGeom>
        </p:spPr>
      </p:pic>
    </p:spTree>
    <p:extLst>
      <p:ext uri="{BB962C8B-B14F-4D97-AF65-F5344CB8AC3E}">
        <p14:creationId xmlns:p14="http://schemas.microsoft.com/office/powerpoint/2010/main" val="2164967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3" name="Picture 2" descr="Text, timeline&#10;&#10;Description automatically generated">
            <a:extLst>
              <a:ext uri="{FF2B5EF4-FFF2-40B4-BE49-F238E27FC236}">
                <a16:creationId xmlns:a16="http://schemas.microsoft.com/office/drawing/2014/main" id="{3C125FCC-8060-DC11-523C-589F0CBC6826}"/>
              </a:ext>
            </a:extLst>
          </p:cNvPr>
          <p:cNvPicPr>
            <a:picLocks noChangeAspect="1"/>
          </p:cNvPicPr>
          <p:nvPr/>
        </p:nvPicPr>
        <p:blipFill>
          <a:blip r:embed="rId3"/>
          <a:stretch>
            <a:fillRect/>
          </a:stretch>
        </p:blipFill>
        <p:spPr>
          <a:xfrm>
            <a:off x="685800" y="574625"/>
            <a:ext cx="7772400" cy="3814233"/>
          </a:xfrm>
          <a:prstGeom prst="rect">
            <a:avLst/>
          </a:prstGeom>
        </p:spPr>
      </p:pic>
    </p:spTree>
    <p:extLst>
      <p:ext uri="{BB962C8B-B14F-4D97-AF65-F5344CB8AC3E}">
        <p14:creationId xmlns:p14="http://schemas.microsoft.com/office/powerpoint/2010/main" val="29809269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assignment</a:t>
            </a:r>
            <a:r>
              <a:rPr lang="en-US" sz="3000" dirty="0"/>
              <a:t>s</a:t>
            </a:r>
            <a:r>
              <a:rPr lang="en" sz="3000" dirty="0"/>
              <a:t> as a markdown file on github with the title assignment1.md (or assignment2.md, etc).</a:t>
            </a:r>
            <a:endParaRPr sz="30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a:t>MAKE SURE TO PREVIEW</a:t>
            </a:r>
          </a:p>
          <a:p>
            <a:pPr marL="0" lvl="0" indent="0" rtl="0">
              <a:spcBef>
                <a:spcPts val="0"/>
              </a:spcBef>
              <a:spcAft>
                <a:spcPts val="0"/>
              </a:spcAft>
              <a:buNone/>
            </a:pPr>
            <a:endParaRPr lang="en-US" sz="3000" dirty="0"/>
          </a:p>
          <a:p>
            <a:pPr marL="0" lvl="0" indent="0" rtl="0">
              <a:spcBef>
                <a:spcPts val="0"/>
              </a:spcBef>
              <a:spcAft>
                <a:spcPts val="0"/>
              </a:spcAft>
              <a:buNone/>
            </a:pPr>
            <a:r>
              <a:rPr lang="en-US" sz="2000" i="1" dirty="0"/>
              <a:t>You’ll be responsible if your assignments are unreadable because you wrote the markdown incorrectly</a:t>
            </a:r>
            <a:endParaRPr sz="2000" i="1" dirty="0"/>
          </a:p>
        </p:txBody>
      </p:sp>
    </p:spTree>
    <p:extLst>
      <p:ext uri="{BB962C8B-B14F-4D97-AF65-F5344CB8AC3E}">
        <p14:creationId xmlns:p14="http://schemas.microsoft.com/office/powerpoint/2010/main" val="22959454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come up </a:t>
            </a:r>
            <a:r>
              <a:rPr lang="en" sz="3000"/>
              <a:t>with one </a:t>
            </a:r>
            <a:r>
              <a:rPr lang="en" sz="3000" dirty="0"/>
              <a:t>final </a:t>
            </a:r>
            <a:r>
              <a:rPr lang="en" sz="3000"/>
              <a:t>project idea, </a:t>
            </a:r>
            <a:r>
              <a:rPr lang="en" sz="3000" dirty="0"/>
              <a:t>and complete our first data reporting critiques on a published data story related to each topic.</a:t>
            </a:r>
            <a:endParaRPr sz="30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1600"/>
              </a:spcAft>
              <a:buNone/>
            </a:pPr>
            <a:endParaRPr sz="30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you’ve committed, you can edit again. First click the file (if you’re on the main page). Then click the edit button.</a:t>
            </a:r>
            <a:endParaRPr dirty="0"/>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41621</TotalTime>
  <Words>3018</Words>
  <Application>Microsoft Macintosh PowerPoint</Application>
  <PresentationFormat>On-screen Show (16:9)</PresentationFormat>
  <Paragraphs>292</Paragraphs>
  <Slides>98</Slides>
  <Notes>91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98</vt:i4>
      </vt:variant>
    </vt:vector>
  </HeadingPairs>
  <TitlesOfParts>
    <vt:vector size="104" baseType="lpstr">
      <vt:lpstr>Courier</vt:lpstr>
      <vt:lpstr>Alfa Slab One</vt:lpstr>
      <vt:lpstr>Arial</vt:lpstr>
      <vt:lpstr>Proxima Nova</vt:lpstr>
      <vt:lpstr>Simple Light</vt:lpstr>
      <vt:lpstr>Gameday</vt:lpstr>
      <vt:lpstr>Data Journalism</vt:lpstr>
      <vt:lpstr>Intros</vt:lpstr>
      <vt:lpstr>When we think about data...</vt:lpstr>
      <vt:lpstr>PowerPoint Presentation</vt:lpstr>
      <vt:lpstr>PowerPoint Presentation</vt:lpstr>
      <vt:lpstr>PowerPoint Presentation</vt:lpstr>
      <vt:lpstr>...but the data reporting in stories isn’t always obvious</vt:lpstr>
      <vt:lpstr>PowerPoint Presentation</vt:lpstr>
      <vt:lpstr>PowerPoint Presentation</vt:lpstr>
      <vt:lpstr>PowerPoint Presentation</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What will classes be like?</vt:lpstr>
      <vt:lpstr>Pause!</vt:lpstr>
      <vt:lpstr>Pause!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Assessment quiz</vt:lpstr>
      <vt:lpstr>Final Project</vt:lpstr>
      <vt:lpstr>Policies</vt:lpstr>
      <vt:lpstr>Policies</vt:lpstr>
      <vt:lpstr>Policies</vt:lpstr>
      <vt:lpstr>Policies</vt:lpstr>
      <vt:lpstr>Policies</vt:lpstr>
      <vt:lpstr>Policies</vt:lpstr>
      <vt:lpstr>Policies</vt:lpstr>
      <vt:lpstr>PowerPoint Presentation</vt:lpstr>
      <vt:lpstr>PowerPoint Presentation</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PowerPoint Presentation</vt:lpstr>
      <vt:lpstr>So why not just use HTML?</vt:lpstr>
      <vt:lpstr>Fundamentals of Markdown</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Sean McMinn</cp:lastModifiedBy>
  <cp:revision>76</cp:revision>
  <dcterms:modified xsi:type="dcterms:W3CDTF">2022-09-23T12:12:18Z</dcterms:modified>
</cp:coreProperties>
</file>